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5" r:id="rId15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0" Type="http://schemas.openxmlformats.org/officeDocument/2006/relationships/slide" Target="slides/slide3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5" name="Google Shape;9235;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0.xml"/></Relationships>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6" name="Shape 9236"/>
        <p:cNvGrpSpPr/>
        <p:nvPr/>
      </p:nvGrpSpPr>
      <p:grpSpPr>
        <a:xfrm>
          <a:off x="0" y="0"/>
          <a:ext cx="0" cy="0"/>
          <a:chOff x="0" y="0"/>
          <a:chExt cx="0" cy="0"/>
        </a:xfrm>
      </p:grpSpPr>
      <p:sp>
        <p:nvSpPr>
          <p:cNvPr id="9237" name="Google Shape;9237;p146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918873"/>
              </a:buClr>
              <a:buSzPts val="900"/>
              <a:buFont typeface="Arial"/>
              <a:buNone/>
            </a:pPr>
            <a:fld id="{00000000-1234-1234-1234-123412341234}" type="slidenum">
              <a:rPr b="0" i="0" lang="en-US" sz="900" u="none" cap="none" strike="noStrike">
                <a:solidFill>
                  <a:srgbClr val="918873"/>
                </a:solidFill>
                <a:latin typeface="Arial"/>
                <a:ea typeface="Arial"/>
                <a:cs typeface="Arial"/>
                <a:sym typeface="Arial"/>
              </a:rPr>
              <a:t>‹#›</a:t>
            </a:fld>
            <a:endParaRPr b="0" i="0" sz="900" u="none" cap="none" strike="noStrike">
              <a:solidFill>
                <a:srgbClr val="918873"/>
              </a:solidFill>
              <a:latin typeface="Arial"/>
              <a:ea typeface="Arial"/>
              <a:cs typeface="Arial"/>
              <a:sym typeface="Arial"/>
            </a:endParaRPr>
          </a:p>
        </p:txBody>
      </p:sp>
      <p:sp>
        <p:nvSpPr>
          <p:cNvPr id="9238" name="Google Shape;9238;p1460"/>
          <p:cNvSpPr/>
          <p:nvPr/>
        </p:nvSpPr>
        <p:spPr>
          <a:xfrm>
            <a:off x="5029200" y="1066800"/>
            <a:ext cx="3810000" cy="914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B3D91"/>
              </a:buClr>
              <a:buSzPts val="2800"/>
              <a:buFont typeface="Arial"/>
              <a:buNone/>
            </a:pPr>
            <a:r>
              <a:t/>
            </a:r>
            <a:endParaRPr b="1" i="0" sz="2800" u="none" cap="none" strike="noStrike">
              <a:solidFill>
                <a:srgbClr val="333399"/>
              </a:solidFill>
              <a:latin typeface="Arial"/>
              <a:ea typeface="Arial"/>
              <a:cs typeface="Arial"/>
              <a:sym typeface="Arial"/>
            </a:endParaRPr>
          </a:p>
        </p:txBody>
      </p:sp>
      <p:sp>
        <p:nvSpPr>
          <p:cNvPr id="9239" name="Google Shape;9239;p1460"/>
          <p:cNvSpPr/>
          <p:nvPr/>
        </p:nvSpPr>
        <p:spPr>
          <a:xfrm rot="10800000">
            <a:off x="420688" y="1676400"/>
            <a:ext cx="265112" cy="4319588"/>
          </a:xfrm>
          <a:prstGeom prst="roundRect">
            <a:avLst>
              <a:gd fmla="val 50000" name="adj"/>
            </a:avLst>
          </a:prstGeom>
          <a:solidFill>
            <a:srgbClr val="97A2B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60"/>
          <p:cNvSpPr txBox="1"/>
          <p:nvPr/>
        </p:nvSpPr>
        <p:spPr>
          <a:xfrm rot="-5400000">
            <a:off x="-1567739" y="3742462"/>
            <a:ext cx="4241939" cy="187463"/>
          </a:xfrm>
          <a:prstGeom prst="rect">
            <a:avLst/>
          </a:prstGeom>
          <a:no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Cost of Solution</a:t>
            </a:r>
            <a:endParaRPr/>
          </a:p>
        </p:txBody>
      </p:sp>
      <p:sp>
        <p:nvSpPr>
          <p:cNvPr id="9241" name="Google Shape;9241;p1460"/>
          <p:cNvSpPr/>
          <p:nvPr/>
        </p:nvSpPr>
        <p:spPr>
          <a:xfrm>
            <a:off x="420688" y="5781675"/>
            <a:ext cx="8154987" cy="220663"/>
          </a:xfrm>
          <a:prstGeom prst="roundRect">
            <a:avLst>
              <a:gd fmla="val 50000" name="adj"/>
            </a:avLst>
          </a:prstGeom>
          <a:solidFill>
            <a:srgbClr val="97A2B5"/>
          </a:solidFill>
          <a:ln cap="flat" cmpd="sng" w="9525">
            <a:solidFill>
              <a:schemeClr val="lt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Time to Application Availability</a:t>
            </a:r>
            <a:endParaRPr/>
          </a:p>
        </p:txBody>
      </p:sp>
      <p:sp>
        <p:nvSpPr>
          <p:cNvPr id="9242" name="Google Shape;9242;p1460"/>
          <p:cNvSpPr txBox="1"/>
          <p:nvPr/>
        </p:nvSpPr>
        <p:spPr>
          <a:xfrm rot="-5400000">
            <a:off x="650081" y="6219032"/>
            <a:ext cx="701675" cy="23018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Minutes</a:t>
            </a:r>
            <a:endParaRPr/>
          </a:p>
        </p:txBody>
      </p:sp>
      <p:sp>
        <p:nvSpPr>
          <p:cNvPr id="9243" name="Google Shape;9243;p1460"/>
          <p:cNvSpPr txBox="1"/>
          <p:nvPr/>
        </p:nvSpPr>
        <p:spPr>
          <a:xfrm rot="-5400000">
            <a:off x="6096793" y="6228557"/>
            <a:ext cx="703263"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5 Days</a:t>
            </a:r>
            <a:endParaRPr/>
          </a:p>
        </p:txBody>
      </p:sp>
      <p:sp>
        <p:nvSpPr>
          <p:cNvPr id="9244" name="Google Shape;9244;p1460"/>
          <p:cNvSpPr txBox="1"/>
          <p:nvPr/>
        </p:nvSpPr>
        <p:spPr>
          <a:xfrm rot="-5400000">
            <a:off x="3335337" y="6227763"/>
            <a:ext cx="703263" cy="23018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24 Hours</a:t>
            </a:r>
            <a:endParaRPr/>
          </a:p>
        </p:txBody>
      </p:sp>
      <p:sp>
        <p:nvSpPr>
          <p:cNvPr id="9245" name="Google Shape;9245;p1460"/>
          <p:cNvSpPr txBox="1"/>
          <p:nvPr/>
        </p:nvSpPr>
        <p:spPr>
          <a:xfrm rot="-5400000">
            <a:off x="152082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4 Hours</a:t>
            </a:r>
            <a:endParaRPr/>
          </a:p>
        </p:txBody>
      </p:sp>
      <p:sp>
        <p:nvSpPr>
          <p:cNvPr id="9246" name="Google Shape;9246;p1460"/>
          <p:cNvSpPr txBox="1"/>
          <p:nvPr/>
        </p:nvSpPr>
        <p:spPr>
          <a:xfrm rot="-5400000">
            <a:off x="2728912" y="6219826"/>
            <a:ext cx="701675"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12 Hours</a:t>
            </a:r>
            <a:endParaRPr/>
          </a:p>
        </p:txBody>
      </p:sp>
      <p:sp>
        <p:nvSpPr>
          <p:cNvPr id="9247" name="Google Shape;9247;p1460"/>
          <p:cNvSpPr txBox="1"/>
          <p:nvPr/>
        </p:nvSpPr>
        <p:spPr>
          <a:xfrm rot="-5400000">
            <a:off x="5543550"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72 Hours</a:t>
            </a:r>
            <a:endParaRPr/>
          </a:p>
        </p:txBody>
      </p:sp>
      <p:sp>
        <p:nvSpPr>
          <p:cNvPr id="9248" name="Google Shape;9248;p1460"/>
          <p:cNvSpPr/>
          <p:nvPr/>
        </p:nvSpPr>
        <p:spPr>
          <a:xfrm>
            <a:off x="5783263" y="4217988"/>
            <a:ext cx="1323975" cy="723900"/>
          </a:xfrm>
          <a:prstGeom prst="ellipse">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Cold-Site</a:t>
            </a:r>
            <a:endParaRPr/>
          </a:p>
        </p:txBody>
      </p:sp>
      <p:sp>
        <p:nvSpPr>
          <p:cNvPr id="9249" name="Google Shape;9249;p1460"/>
          <p:cNvSpPr/>
          <p:nvPr/>
        </p:nvSpPr>
        <p:spPr>
          <a:xfrm>
            <a:off x="4364038" y="3933825"/>
            <a:ext cx="1323975" cy="7239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Warm-Site</a:t>
            </a:r>
            <a:endParaRPr/>
          </a:p>
        </p:txBody>
      </p:sp>
      <p:sp>
        <p:nvSpPr>
          <p:cNvPr id="9250" name="Google Shape;9250;p1460"/>
          <p:cNvSpPr/>
          <p:nvPr/>
        </p:nvSpPr>
        <p:spPr>
          <a:xfrm>
            <a:off x="3022600" y="3436938"/>
            <a:ext cx="1323975" cy="723900"/>
          </a:xfrm>
          <a:prstGeom prst="ellipse">
            <a:avLst/>
          </a:prstGeom>
          <a:solidFill>
            <a:srgbClr val="C7CDD7"/>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Hot-Site</a:t>
            </a:r>
            <a:endParaRPr/>
          </a:p>
        </p:txBody>
      </p:sp>
      <p:sp>
        <p:nvSpPr>
          <p:cNvPr id="9251" name="Google Shape;9251;p1460"/>
          <p:cNvSpPr/>
          <p:nvPr/>
        </p:nvSpPr>
        <p:spPr>
          <a:xfrm>
            <a:off x="7281863" y="4360863"/>
            <a:ext cx="1323975" cy="723900"/>
          </a:xfrm>
          <a:prstGeom prst="ellipse">
            <a:avLst/>
          </a:prstGeom>
          <a:solidFill>
            <a:srgbClr val="FCDA7C"/>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Acquisition</a:t>
            </a:r>
            <a:endParaRPr/>
          </a:p>
        </p:txBody>
      </p:sp>
      <p:sp>
        <p:nvSpPr>
          <p:cNvPr id="9252" name="Google Shape;9252;p1460"/>
          <p:cNvSpPr/>
          <p:nvPr/>
        </p:nvSpPr>
        <p:spPr>
          <a:xfrm>
            <a:off x="3810000" y="2667000"/>
            <a:ext cx="1668463" cy="7429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Shared Pre-Staged</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Infrastructure</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Permitting System &amp;</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Application Rebuild</a:t>
            </a:r>
            <a:endParaRPr/>
          </a:p>
        </p:txBody>
      </p:sp>
      <p:sp>
        <p:nvSpPr>
          <p:cNvPr id="9253" name="Google Shape;9253;p1460"/>
          <p:cNvSpPr/>
          <p:nvPr/>
        </p:nvSpPr>
        <p:spPr>
          <a:xfrm>
            <a:off x="1762125" y="2797175"/>
            <a:ext cx="1323975" cy="723900"/>
          </a:xfrm>
          <a:prstGeom prst="ellipse">
            <a:avLst/>
          </a:prstGeom>
          <a:solidFill>
            <a:srgbClr val="97A2B5"/>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Internal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Manual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Fail-Over</a:t>
            </a:r>
            <a:endParaRPr/>
          </a:p>
        </p:txBody>
      </p:sp>
      <p:sp>
        <p:nvSpPr>
          <p:cNvPr id="9254" name="Google Shape;9254;p1460"/>
          <p:cNvSpPr/>
          <p:nvPr/>
        </p:nvSpPr>
        <p:spPr>
          <a:xfrm>
            <a:off x="973138" y="1944688"/>
            <a:ext cx="1323975" cy="723900"/>
          </a:xfrm>
          <a:prstGeom prst="ellipse">
            <a:avLst/>
          </a:prstGeom>
          <a:solidFill>
            <a:srgbClr val="555F87"/>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Internal</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Automatic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Fail-Over</a:t>
            </a:r>
            <a:endParaRPr/>
          </a:p>
        </p:txBody>
      </p:sp>
      <p:cxnSp>
        <p:nvCxnSpPr>
          <p:cNvPr id="9255" name="Google Shape;9255;p1460"/>
          <p:cNvCxnSpPr/>
          <p:nvPr/>
        </p:nvCxnSpPr>
        <p:spPr>
          <a:xfrm flipH="1" rot="1038755">
            <a:off x="6656388" y="3535363"/>
            <a:ext cx="317500" cy="665162"/>
          </a:xfrm>
          <a:prstGeom prst="straightConnector1">
            <a:avLst/>
          </a:prstGeom>
          <a:noFill/>
          <a:ln cap="flat" cmpd="sng" w="19050">
            <a:solidFill>
              <a:schemeClr val="dk1"/>
            </a:solidFill>
            <a:prstDash val="solid"/>
            <a:round/>
            <a:headEnd len="sm" w="sm" type="none"/>
            <a:tailEnd len="med" w="med" type="stealth"/>
          </a:ln>
        </p:spPr>
      </p:cxnSp>
      <p:cxnSp>
        <p:nvCxnSpPr>
          <p:cNvPr id="9256" name="Google Shape;9256;p1460"/>
          <p:cNvCxnSpPr/>
          <p:nvPr/>
        </p:nvCxnSpPr>
        <p:spPr>
          <a:xfrm rot="6065555">
            <a:off x="5300663" y="3579812"/>
            <a:ext cx="414338" cy="246063"/>
          </a:xfrm>
          <a:prstGeom prst="straightConnector1">
            <a:avLst/>
          </a:prstGeom>
          <a:noFill/>
          <a:ln cap="flat" cmpd="sng" w="19050">
            <a:solidFill>
              <a:schemeClr val="dk1"/>
            </a:solidFill>
            <a:prstDash val="solid"/>
            <a:round/>
            <a:headEnd len="sm" w="sm" type="none"/>
            <a:tailEnd len="med" w="med" type="stealth"/>
          </a:ln>
        </p:spPr>
      </p:cxnSp>
      <p:cxnSp>
        <p:nvCxnSpPr>
          <p:cNvPr id="9257" name="Google Shape;9257;p1460"/>
          <p:cNvCxnSpPr/>
          <p:nvPr/>
        </p:nvCxnSpPr>
        <p:spPr>
          <a:xfrm rot="6852881">
            <a:off x="3613944" y="3075781"/>
            <a:ext cx="425450" cy="160338"/>
          </a:xfrm>
          <a:prstGeom prst="straightConnector1">
            <a:avLst/>
          </a:prstGeom>
          <a:noFill/>
          <a:ln cap="flat" cmpd="sng" w="19050">
            <a:solidFill>
              <a:schemeClr val="dk1"/>
            </a:solidFill>
            <a:prstDash val="solid"/>
            <a:round/>
            <a:headEnd len="sm" w="sm" type="none"/>
            <a:tailEnd len="med" w="med" type="stealth"/>
          </a:ln>
        </p:spPr>
      </p:cxnSp>
      <p:sp>
        <p:nvSpPr>
          <p:cNvPr id="9258" name="Google Shape;9258;p1460"/>
          <p:cNvSpPr/>
          <p:nvPr/>
        </p:nvSpPr>
        <p:spPr>
          <a:xfrm>
            <a:off x="2057400" y="1250950"/>
            <a:ext cx="1892300" cy="5778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Dedicated Infrastructure Permitting Automated Application Fail-Over</a:t>
            </a:r>
            <a:endParaRPr/>
          </a:p>
        </p:txBody>
      </p:sp>
      <p:cxnSp>
        <p:nvCxnSpPr>
          <p:cNvPr id="9259" name="Google Shape;9259;p1460"/>
          <p:cNvCxnSpPr/>
          <p:nvPr/>
        </p:nvCxnSpPr>
        <p:spPr>
          <a:xfrm rot="7985786">
            <a:off x="1976438" y="1630363"/>
            <a:ext cx="304800" cy="76200"/>
          </a:xfrm>
          <a:prstGeom prst="straightConnector1">
            <a:avLst/>
          </a:prstGeom>
          <a:noFill/>
          <a:ln cap="flat" cmpd="sng" w="19050">
            <a:solidFill>
              <a:schemeClr val="dk1"/>
            </a:solidFill>
            <a:prstDash val="solid"/>
            <a:round/>
            <a:headEnd len="sm" w="sm" type="none"/>
            <a:tailEnd len="med" w="med" type="stealth"/>
          </a:ln>
        </p:spPr>
      </p:cxnSp>
      <p:sp>
        <p:nvSpPr>
          <p:cNvPr id="9260" name="Google Shape;9260;p1460"/>
          <p:cNvSpPr txBox="1"/>
          <p:nvPr/>
        </p:nvSpPr>
        <p:spPr>
          <a:xfrm>
            <a:off x="5862638" y="5070475"/>
            <a:ext cx="1023937"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Facilities: $</a:t>
            </a:r>
            <a:endParaRPr/>
          </a:p>
        </p:txBody>
      </p:sp>
      <p:sp>
        <p:nvSpPr>
          <p:cNvPr id="9261" name="Google Shape;9261;p1460"/>
          <p:cNvSpPr txBox="1"/>
          <p:nvPr/>
        </p:nvSpPr>
        <p:spPr>
          <a:xfrm>
            <a:off x="4364038" y="4786313"/>
            <a:ext cx="11033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Network: $$ Facilities: $$</a:t>
            </a:r>
            <a:endParaRPr/>
          </a:p>
        </p:txBody>
      </p:sp>
      <p:sp>
        <p:nvSpPr>
          <p:cNvPr id="9262" name="Google Shape;9262;p1460"/>
          <p:cNvSpPr txBox="1"/>
          <p:nvPr/>
        </p:nvSpPr>
        <p:spPr>
          <a:xfrm>
            <a:off x="2865438" y="4289425"/>
            <a:ext cx="1260475" cy="820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 Facilities: $$$</a:t>
            </a:r>
            <a:endParaRPr/>
          </a:p>
        </p:txBody>
      </p:sp>
      <p:sp>
        <p:nvSpPr>
          <p:cNvPr id="9263" name="Google Shape;9263;p1460"/>
          <p:cNvSpPr txBox="1"/>
          <p:nvPr/>
        </p:nvSpPr>
        <p:spPr>
          <a:xfrm>
            <a:off x="1762125" y="3635375"/>
            <a:ext cx="1182688"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Facilities: $$$</a:t>
            </a:r>
            <a:endParaRPr/>
          </a:p>
        </p:txBody>
      </p:sp>
      <p:sp>
        <p:nvSpPr>
          <p:cNvPr id="9264" name="Google Shape;9264;p1460"/>
          <p:cNvSpPr txBox="1"/>
          <p:nvPr/>
        </p:nvSpPr>
        <p:spPr>
          <a:xfrm>
            <a:off x="657225" y="2797175"/>
            <a:ext cx="1184275"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Storage: $$$ Hosts: $$$   Network: $$$ Facilities: $$$</a:t>
            </a:r>
            <a:endParaRPr/>
          </a:p>
        </p:txBody>
      </p:sp>
      <p:sp>
        <p:nvSpPr>
          <p:cNvPr id="9265" name="Google Shape;9265;p1460"/>
          <p:cNvSpPr txBox="1"/>
          <p:nvPr/>
        </p:nvSpPr>
        <p:spPr>
          <a:xfrm rot="-5400000">
            <a:off x="2153443" y="6228557"/>
            <a:ext cx="703263" cy="228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8 Hours</a:t>
            </a:r>
            <a:endParaRPr/>
          </a:p>
        </p:txBody>
      </p:sp>
      <p:sp>
        <p:nvSpPr>
          <p:cNvPr id="9266" name="Google Shape;9266;p1460"/>
          <p:cNvSpPr txBox="1"/>
          <p:nvPr/>
        </p:nvSpPr>
        <p:spPr>
          <a:xfrm rot="-5400000">
            <a:off x="396557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36 Hours</a:t>
            </a:r>
            <a:endParaRPr/>
          </a:p>
        </p:txBody>
      </p:sp>
      <p:sp>
        <p:nvSpPr>
          <p:cNvPr id="9267" name="Google Shape;9267;p1460"/>
          <p:cNvSpPr txBox="1"/>
          <p:nvPr/>
        </p:nvSpPr>
        <p:spPr>
          <a:xfrm rot="-5400000">
            <a:off x="6572251" y="6229350"/>
            <a:ext cx="703262"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7 Days</a:t>
            </a:r>
            <a:endParaRPr/>
          </a:p>
        </p:txBody>
      </p:sp>
      <p:sp>
        <p:nvSpPr>
          <p:cNvPr id="9268" name="Google Shape;9268;p1460"/>
          <p:cNvSpPr txBox="1"/>
          <p:nvPr/>
        </p:nvSpPr>
        <p:spPr>
          <a:xfrm rot="-5400000">
            <a:off x="7121525" y="6227763"/>
            <a:ext cx="703263"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 Days</a:t>
            </a:r>
            <a:endParaRPr/>
          </a:p>
        </p:txBody>
      </p:sp>
      <p:sp>
        <p:nvSpPr>
          <p:cNvPr id="9269" name="Google Shape;9269;p1460"/>
          <p:cNvSpPr txBox="1"/>
          <p:nvPr/>
        </p:nvSpPr>
        <p:spPr>
          <a:xfrm rot="-5400000">
            <a:off x="8010525" y="6122988"/>
            <a:ext cx="703263" cy="4333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Up to</a:t>
            </a:r>
            <a:endParaRPr/>
          </a:p>
          <a:p>
            <a:pPr indent="0" lvl="0" marL="0" marR="0" rtl="0" algn="r">
              <a:lnSpc>
                <a:spcPct val="100000"/>
              </a:lnSpc>
              <a:spcBef>
                <a:spcPts val="45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30 Days</a:t>
            </a:r>
            <a:endParaRPr/>
          </a:p>
        </p:txBody>
      </p:sp>
      <p:sp>
        <p:nvSpPr>
          <p:cNvPr id="9270" name="Google Shape;9270;p1460"/>
          <p:cNvSpPr/>
          <p:nvPr/>
        </p:nvSpPr>
        <p:spPr>
          <a:xfrm>
            <a:off x="2895600" y="1981200"/>
            <a:ext cx="1893888" cy="577850"/>
          </a:xfrm>
          <a:prstGeom prst="rect">
            <a:avLst/>
          </a:prstGeom>
          <a:noFill/>
          <a:ln>
            <a:noFill/>
          </a:ln>
        </p:spPr>
        <p:txBody>
          <a:bodyPr anchorCtr="0" anchor="t" bIns="41475" lIns="84450" spcFirstLastPara="1" rIns="84450" wrap="square" tIns="4147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Dedicated Infrastructure Permitting Manual Intervention Fail-Over</a:t>
            </a:r>
            <a:endParaRPr/>
          </a:p>
        </p:txBody>
      </p:sp>
      <p:cxnSp>
        <p:nvCxnSpPr>
          <p:cNvPr id="9271" name="Google Shape;9271;p1460"/>
          <p:cNvCxnSpPr/>
          <p:nvPr/>
        </p:nvCxnSpPr>
        <p:spPr>
          <a:xfrm rot="6852881">
            <a:off x="2650331" y="2455069"/>
            <a:ext cx="382588" cy="196850"/>
          </a:xfrm>
          <a:prstGeom prst="straightConnector1">
            <a:avLst/>
          </a:prstGeom>
          <a:noFill/>
          <a:ln cap="flat" cmpd="sng" w="19050">
            <a:solidFill>
              <a:schemeClr val="dk1"/>
            </a:solidFill>
            <a:prstDash val="solid"/>
            <a:round/>
            <a:headEnd len="sm" w="sm" type="none"/>
            <a:tailEnd len="med" w="med" type="stealth"/>
          </a:ln>
        </p:spPr>
      </p:cxnSp>
      <p:sp>
        <p:nvSpPr>
          <p:cNvPr id="9272" name="Google Shape;9272;p1460"/>
          <p:cNvSpPr/>
          <p:nvPr/>
        </p:nvSpPr>
        <p:spPr>
          <a:xfrm>
            <a:off x="5334000" y="2514600"/>
            <a:ext cx="1344613" cy="1374775"/>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Facility, Utility, Environmental, </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and Network Infrastructure </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Awaiting Equipment Delivery</a:t>
            </a:r>
            <a:endParaRPr/>
          </a:p>
          <a:p>
            <a:pPr indent="0" lvl="0" marL="0" marR="0" rtl="0" algn="r">
              <a:lnSpc>
                <a:spcPct val="9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273" name="Google Shape;9273;p1460"/>
          <p:cNvSpPr/>
          <p:nvPr/>
        </p:nvSpPr>
        <p:spPr>
          <a:xfrm>
            <a:off x="6705600" y="3048000"/>
            <a:ext cx="1420813" cy="4127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Facility, Utility, &amp;</a:t>
            </a:r>
            <a:endParaRPr/>
          </a:p>
          <a:p>
            <a:pPr indent="0" lvl="0" marL="0" marR="0" rtl="0" algn="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Environmental</a:t>
            </a:r>
            <a:endParaRPr/>
          </a:p>
        </p:txBody>
      </p:sp>
      <p:sp>
        <p:nvSpPr>
          <p:cNvPr id="9274" name="Google Shape;9274;p1460"/>
          <p:cNvSpPr/>
          <p:nvPr/>
        </p:nvSpPr>
        <p:spPr>
          <a:xfrm>
            <a:off x="7543800" y="3505200"/>
            <a:ext cx="1320800" cy="412750"/>
          </a:xfrm>
          <a:prstGeom prst="rect">
            <a:avLst/>
          </a:prstGeom>
          <a:noFill/>
          <a:ln>
            <a:noFill/>
          </a:ln>
        </p:spPr>
        <p:txBody>
          <a:bodyPr anchorCtr="0" anchor="t" bIns="41475" lIns="84450" spcFirstLastPara="1" rIns="84450" wrap="square" tIns="41475">
            <a:noAutofit/>
          </a:bodyPr>
          <a:lstStyle/>
          <a:p>
            <a:pPr indent="0" lvl="0" marL="0" marR="0" rtl="0" algn="r">
              <a:lnSpc>
                <a:spcPct val="90000"/>
              </a:lnSpc>
              <a:spcBef>
                <a:spcPts val="0"/>
              </a:spcBef>
              <a:spcAft>
                <a:spcPts val="0"/>
              </a:spcAft>
              <a:buClr>
                <a:srgbClr val="000000"/>
              </a:buClr>
              <a:buSzPts val="1200"/>
              <a:buFont typeface="Comic Sans MS"/>
              <a:buNone/>
            </a:pPr>
            <a:r>
              <a:rPr b="0" i="0" lang="en-US" sz="1200" u="none" cap="none" strike="noStrike">
                <a:solidFill>
                  <a:srgbClr val="000000"/>
                </a:solidFill>
                <a:latin typeface="Comic Sans MS"/>
                <a:ea typeface="Comic Sans MS"/>
                <a:cs typeface="Comic Sans MS"/>
                <a:sym typeface="Comic Sans MS"/>
              </a:rPr>
              <a:t>Best Effort at</a:t>
            </a:r>
            <a:endParaRPr/>
          </a:p>
          <a:p>
            <a:pPr indent="0" lvl="0" marL="0" marR="0" rtl="0" algn="r">
              <a:lnSpc>
                <a:spcPct val="90000"/>
              </a:lnSpc>
              <a:spcBef>
                <a:spcPts val="0"/>
              </a:spcBef>
              <a:spcAft>
                <a:spcPts val="0"/>
              </a:spcAft>
              <a:buClr>
                <a:srgbClr val="000000"/>
              </a:buClr>
              <a:buSzPts val="1200"/>
              <a:buFont typeface="Verdana"/>
              <a:buNone/>
            </a:pPr>
            <a:r>
              <a:rPr b="0" i="0" lang="en-US" sz="1200" u="none" cap="none" strike="noStrike">
                <a:solidFill>
                  <a:srgbClr val="000000"/>
                </a:solidFill>
                <a:latin typeface="Verdana"/>
                <a:ea typeface="Verdana"/>
                <a:cs typeface="Verdana"/>
                <a:sym typeface="Verdana"/>
              </a:rPr>
              <a:t>Time of Disaster</a:t>
            </a:r>
            <a:endParaRPr/>
          </a:p>
        </p:txBody>
      </p:sp>
      <p:cxnSp>
        <p:nvCxnSpPr>
          <p:cNvPr id="9275" name="Google Shape;9275;p1460"/>
          <p:cNvCxnSpPr/>
          <p:nvPr/>
        </p:nvCxnSpPr>
        <p:spPr>
          <a:xfrm rot="3252545">
            <a:off x="7827962" y="3954463"/>
            <a:ext cx="276225" cy="273050"/>
          </a:xfrm>
          <a:prstGeom prst="straightConnector1">
            <a:avLst/>
          </a:prstGeom>
          <a:noFill/>
          <a:ln cap="flat" cmpd="sng" w="19050">
            <a:solidFill>
              <a:schemeClr val="dk1"/>
            </a:solidFill>
            <a:prstDash val="solid"/>
            <a:round/>
            <a:headEnd len="sm" w="sm" type="none"/>
            <a:tailEnd len="med" w="med" type="stealth"/>
          </a:ln>
        </p:spPr>
      </p:cxnSp>
      <p:cxnSp>
        <p:nvCxnSpPr>
          <p:cNvPr id="9276" name="Google Shape;9276;p1460"/>
          <p:cNvCxnSpPr/>
          <p:nvPr/>
        </p:nvCxnSpPr>
        <p:spPr>
          <a:xfrm>
            <a:off x="5783263" y="5922963"/>
            <a:ext cx="946150" cy="0"/>
          </a:xfrm>
          <a:prstGeom prst="straightConnector1">
            <a:avLst/>
          </a:prstGeom>
          <a:noFill/>
          <a:ln cap="flat" cmpd="sng" w="19050">
            <a:solidFill>
              <a:schemeClr val="dk1"/>
            </a:solidFill>
            <a:prstDash val="solid"/>
            <a:round/>
            <a:headEnd len="sm" w="sm" type="none"/>
            <a:tailEnd len="med" w="med" type="stealth"/>
          </a:ln>
        </p:spPr>
      </p:cxnSp>
      <p:cxnSp>
        <p:nvCxnSpPr>
          <p:cNvPr id="9277" name="Google Shape;9277;p1460"/>
          <p:cNvCxnSpPr/>
          <p:nvPr/>
        </p:nvCxnSpPr>
        <p:spPr>
          <a:xfrm rot="10800000">
            <a:off x="500063" y="2228850"/>
            <a:ext cx="0" cy="852488"/>
          </a:xfrm>
          <a:prstGeom prst="straightConnector1">
            <a:avLst/>
          </a:prstGeom>
          <a:noFill/>
          <a:ln cap="flat" cmpd="sng" w="19050">
            <a:solidFill>
              <a:schemeClr val="dk1"/>
            </a:solidFill>
            <a:prstDash val="solid"/>
            <a:round/>
            <a:headEnd len="sm" w="sm" type="none"/>
            <a:tailEnd len="med" w="med" type="stealth"/>
          </a:ln>
        </p:spPr>
      </p:cxnSp>
      <p:sp>
        <p:nvSpPr>
          <p:cNvPr id="9278" name="Google Shape;9278;p1460"/>
          <p:cNvSpPr txBox="1"/>
          <p:nvPr/>
        </p:nvSpPr>
        <p:spPr>
          <a:xfrm>
            <a:off x="7642225" y="6773863"/>
            <a:ext cx="18415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GAr</a:t>
            </a:r>
            <a:endParaRPr/>
          </a:p>
        </p:txBody>
      </p:sp>
      <p:sp>
        <p:nvSpPr>
          <p:cNvPr id="9279" name="Google Shape;9279;p1460"/>
          <p:cNvSpPr/>
          <p:nvPr/>
        </p:nvSpPr>
        <p:spPr>
          <a:xfrm>
            <a:off x="3324225" y="152400"/>
            <a:ext cx="5819775" cy="366713"/>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Delivering Degrees of RTO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